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間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淡色 2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8FB837D-C827-4EFA-A057-4D05807E0F7C}" styleName="テーマ 1 - アクセント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13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88033F-5131-B541-87F0-D1479ABE9CD1}" type="datetimeFigureOut">
              <a:rPr kumimoji="1" lang="ja-JP" altLang="en-US" smtClean="0"/>
              <a:t>13/04/26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3A43A-8C32-A744-8544-758B28D4E75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909298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C81834-136B-364A-A9EB-B21114E1C619}" type="datetimeFigureOut">
              <a:rPr kumimoji="1" lang="ja-JP" altLang="en-US" smtClean="0"/>
              <a:t>13/04/26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F2AD56-0B1B-1646-AC77-D341216C016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0904346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4737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0149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378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4458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0057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5448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7547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8533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0090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01991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1190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5" Type="http://schemas.openxmlformats.org/officeDocument/2006/relationships/image" Target="../media/image3.png"/><Relationship Id="rId16" Type="http://schemas.openxmlformats.org/officeDocument/2006/relationships/image" Target="../media/image4.png"/><Relationship Id="rId17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 userDrawn="1"/>
        </p:nvPicPr>
        <p:blipFill>
          <a:blip r:embed="rId13">
            <a:alphaModFix amt="63000"/>
          </a:blip>
          <a:stretch>
            <a:fillRect/>
          </a:stretch>
        </p:blipFill>
        <p:spPr>
          <a:xfrm>
            <a:off x="0" y="0"/>
            <a:ext cx="9144000" cy="6868855"/>
          </a:xfrm>
          <a:prstGeom prst="rect">
            <a:avLst/>
          </a:prstGeom>
        </p:spPr>
      </p:pic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ＤＦＰ勘亭流" charset="2"/>
                <a:ea typeface="ＤＦＰ勘亭流" charset="2"/>
                <a:cs typeface="ＤＦＰ勘亭流" charset="2"/>
              </a:defRPr>
            </a:lvl1pPr>
          </a:lstStyle>
          <a:p>
            <a:r>
              <a:rPr lang="en-US" altLang="ja-JP" smtClean="0"/>
              <a:t>13/04/26</a:t>
            </a:r>
            <a:endParaRPr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ＤＦＰ勘亭流" charset="2"/>
                <a:ea typeface="ＤＦＰ勘亭流" charset="2"/>
                <a:cs typeface="ＤＦＰ勘亭流" charset="2"/>
              </a:defRPr>
            </a:lvl1pPr>
          </a:lstStyle>
          <a:p>
            <a:endParaRPr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ＤＦＰ勘亭流" charset="2"/>
                <a:ea typeface="ＤＦＰ勘亭流" charset="2"/>
                <a:cs typeface="ＤＦＰ勘亭流" charset="2"/>
              </a:defRPr>
            </a:lvl1pPr>
          </a:lstStyle>
          <a:p>
            <a:fld id="{F7B7FF55-59B5-0A42-9C5A-6A40D226FF02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14850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ＤＦＰ勘亭流" charset="2"/>
          <a:ea typeface="ＤＦＰ勘亭流" charset="2"/>
          <a:cs typeface="ＤＦＰ勘亭流" charset="2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50000"/>
        <a:buFontTx/>
        <a:buBlip>
          <a:blip r:embed="rId14"/>
        </a:buBlip>
        <a:defRPr kumimoji="1" sz="3200" kern="1200">
          <a:solidFill>
            <a:schemeClr val="tx1"/>
          </a:solidFill>
          <a:latin typeface="ＤＦＰ勘亭流" charset="2"/>
          <a:ea typeface="ＤＦＰ勘亭流" charset="2"/>
          <a:cs typeface="ＤＦＰ勘亭流" charset="2"/>
        </a:defRPr>
      </a:lvl1pPr>
      <a:lvl2pPr marL="742950" indent="-285750" algn="l" defTabSz="457200" rtl="0" eaLnBrk="1" latinLnBrk="0" hangingPunct="1">
        <a:spcBef>
          <a:spcPct val="20000"/>
        </a:spcBef>
        <a:buSzPct val="150000"/>
        <a:buFontTx/>
        <a:buBlip>
          <a:blip r:embed="rId15"/>
        </a:buBlip>
        <a:defRPr kumimoji="1" sz="2800" kern="1200">
          <a:solidFill>
            <a:schemeClr val="tx1"/>
          </a:solidFill>
          <a:latin typeface="ＤＦＰ勘亭流" charset="2"/>
          <a:ea typeface="ＤＦＰ勘亭流" charset="2"/>
          <a:cs typeface="ＤＦＰ勘亭流" charset="2"/>
        </a:defRPr>
      </a:lvl2pPr>
      <a:lvl3pPr marL="1143000" indent="-228600" algn="l" defTabSz="457200" rtl="0" eaLnBrk="1" latinLnBrk="0" hangingPunct="1">
        <a:spcBef>
          <a:spcPct val="20000"/>
        </a:spcBef>
        <a:buSzPct val="150000"/>
        <a:buFontTx/>
        <a:buBlip>
          <a:blip r:embed="rId16"/>
        </a:buBlip>
        <a:defRPr kumimoji="1" sz="2400" kern="1200">
          <a:solidFill>
            <a:schemeClr val="tx1"/>
          </a:solidFill>
          <a:latin typeface="ＤＦＰ勘亭流" charset="2"/>
          <a:ea typeface="ＤＦＰ勘亭流" charset="2"/>
          <a:cs typeface="ＤＦＰ勘亭流" charset="2"/>
        </a:defRPr>
      </a:lvl3pPr>
      <a:lvl4pPr marL="1828800" indent="-457200" algn="l" defTabSz="457200" rtl="0" eaLnBrk="1" latinLnBrk="0" hangingPunct="1">
        <a:spcBef>
          <a:spcPct val="20000"/>
        </a:spcBef>
        <a:buSzPct val="150000"/>
        <a:buFontTx/>
        <a:buBlip>
          <a:blip r:embed="rId17"/>
        </a:buBlip>
        <a:defRPr kumimoji="1" sz="2000" kern="1200">
          <a:solidFill>
            <a:schemeClr val="tx1"/>
          </a:solidFill>
          <a:latin typeface="ＤＦＰ勘亭流" charset="2"/>
          <a:ea typeface="ＤＦＰ勘亭流" charset="2"/>
          <a:cs typeface="ＤＦＰ勘亭流" charset="2"/>
        </a:defRPr>
      </a:lvl4pPr>
      <a:lvl5pPr marL="2057400" indent="-228600" algn="l" defTabSz="457200" rtl="0" eaLnBrk="1" latinLnBrk="0" hangingPunct="1">
        <a:spcBef>
          <a:spcPct val="20000"/>
        </a:spcBef>
        <a:buSzPct val="150000"/>
        <a:buFontTx/>
        <a:buBlip>
          <a:blip r:embed="rId17"/>
        </a:buBlip>
        <a:defRPr kumimoji="1" sz="2000" kern="1200">
          <a:solidFill>
            <a:schemeClr val="tx1"/>
          </a:solidFill>
          <a:latin typeface="ＤＦＰ勘亭流" charset="2"/>
          <a:ea typeface="ＤＦＰ勘亭流" charset="2"/>
          <a:cs typeface="ＤＦＰ勘亭流" charset="2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コンピュータ</a:t>
            </a:r>
            <a:r>
              <a:rPr lang="en-US" altLang="ja-JP" dirty="0" smtClean="0"/>
              <a:t>vs.</a:t>
            </a:r>
            <a:r>
              <a:rPr lang="ja-JP" altLang="en-US" dirty="0" smtClean="0"/>
              <a:t>人間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テクノロジトレンド</a:t>
            </a:r>
            <a:r>
              <a:rPr lang="ja-JP" altLang="en-US" dirty="0" smtClean="0"/>
              <a:t>工学</a:t>
            </a:r>
            <a:r>
              <a:rPr lang="en-US" altLang="ja-JP" dirty="0" smtClean="0"/>
              <a:t> </a:t>
            </a:r>
            <a:r>
              <a:rPr lang="ja-JP" altLang="en-US" dirty="0" smtClean="0"/>
              <a:t>第三回</a:t>
            </a:r>
            <a:endParaRPr lang="ja-JP" altLang="en-US" dirty="0"/>
          </a:p>
          <a:p>
            <a:r>
              <a:rPr kumimoji="1" lang="en-US" altLang="ja-JP" dirty="0" smtClean="0"/>
              <a:t>2013/04/26</a:t>
            </a:r>
          </a:p>
          <a:p>
            <a:r>
              <a:rPr lang="ja-JP" altLang="en-US" dirty="0" smtClean="0"/>
              <a:t>集積回路工学研究室</a:t>
            </a:r>
            <a:r>
              <a:rPr lang="en-US" altLang="ja-JP" dirty="0" smtClean="0"/>
              <a:t> </a:t>
            </a:r>
            <a:r>
              <a:rPr lang="ja-JP" altLang="en-US" dirty="0" smtClean="0"/>
              <a:t>林　雅隆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94645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第２回電王戦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プロ</a:t>
            </a:r>
            <a:r>
              <a:rPr lang="ja-JP" altLang="en-US" dirty="0" smtClean="0"/>
              <a:t>棋士とコンピュータによる対局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プロ棋士</a:t>
            </a:r>
            <a:r>
              <a:rPr lang="en-US" altLang="ja-JP" dirty="0" smtClean="0"/>
              <a:t>5</a:t>
            </a:r>
            <a:r>
              <a:rPr lang="ja-JP" altLang="en-US" dirty="0" smtClean="0"/>
              <a:t>人とコンピュータ</a:t>
            </a:r>
            <a:r>
              <a:rPr lang="en-US" altLang="ja-JP" dirty="0" smtClean="0"/>
              <a:t>5</a:t>
            </a:r>
            <a:r>
              <a:rPr lang="ja-JP" altLang="en-US" dirty="0" smtClean="0"/>
              <a:t>ソフトの団体戦</a:t>
            </a:r>
            <a:endParaRPr lang="en-US" altLang="ja-JP" dirty="0" smtClean="0"/>
          </a:p>
          <a:p>
            <a:r>
              <a:rPr lang="en-US" altLang="ja-JP" dirty="0"/>
              <a:t>2013</a:t>
            </a:r>
            <a:r>
              <a:rPr lang="ja-JP" altLang="en-US" dirty="0"/>
              <a:t>年</a:t>
            </a:r>
            <a:r>
              <a:rPr lang="en-US" altLang="ja-JP" dirty="0"/>
              <a:t>3</a:t>
            </a:r>
            <a:r>
              <a:rPr lang="ja-JP" altLang="en-US" dirty="0"/>
              <a:t>月</a:t>
            </a:r>
            <a:r>
              <a:rPr lang="en-US" altLang="ja-JP" dirty="0"/>
              <a:t>23</a:t>
            </a:r>
            <a:r>
              <a:rPr lang="ja-JP" altLang="en-US" dirty="0" smtClean="0"/>
              <a:t>日</a:t>
            </a:r>
            <a:r>
              <a:rPr lang="en-US" altLang="ja-JP" dirty="0" smtClean="0"/>
              <a:t>〜4</a:t>
            </a:r>
            <a:r>
              <a:rPr lang="ja-JP" altLang="en-US" dirty="0" smtClean="0"/>
              <a:t>月</a:t>
            </a:r>
            <a:r>
              <a:rPr lang="en-US" altLang="ja-JP" dirty="0" smtClean="0"/>
              <a:t>20</a:t>
            </a:r>
            <a:r>
              <a:rPr lang="ja-JP" altLang="en-US" dirty="0" smtClean="0"/>
              <a:t>日　５週</a:t>
            </a:r>
            <a:endParaRPr lang="en-US" altLang="ja-JP" dirty="0" smtClean="0"/>
          </a:p>
          <a:p>
            <a:r>
              <a:rPr lang="ja-JP" altLang="en-US" dirty="0" smtClean="0"/>
              <a:t>持ち時間４時間</a:t>
            </a:r>
            <a:endParaRPr lang="en-US" altLang="ja-JP" dirty="0" smtClean="0"/>
          </a:p>
          <a:p>
            <a:r>
              <a:rPr lang="ja-JP" altLang="en-US" dirty="0" smtClean="0"/>
              <a:t>ニコニコ生放送で生中継</a:t>
            </a:r>
            <a:endParaRPr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1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9088" y="3810000"/>
            <a:ext cx="3287712" cy="219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48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コンピュータ将棋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1970</a:t>
            </a:r>
            <a:r>
              <a:rPr kumimoji="1" lang="ja-JP" altLang="en-US" dirty="0" smtClean="0"/>
              <a:t>年代から人工知能の研究分野として開発</a:t>
            </a:r>
            <a:endParaRPr kumimoji="1" lang="en-US" altLang="ja-JP" dirty="0" smtClean="0"/>
          </a:p>
          <a:p>
            <a:r>
              <a:rPr kumimoji="1" lang="ja-JP" altLang="en-US" dirty="0" smtClean="0"/>
              <a:t>コンピュータチェス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IBM Deep Blue</a:t>
            </a:r>
          </a:p>
          <a:p>
            <a:pPr lvl="1"/>
            <a:r>
              <a:rPr lang="en-US" altLang="ja-JP" dirty="0"/>
              <a:t>1997</a:t>
            </a:r>
            <a:r>
              <a:rPr lang="ja-JP" altLang="en-US" dirty="0"/>
              <a:t>年</a:t>
            </a:r>
            <a:r>
              <a:rPr lang="en-US" altLang="ja-JP" dirty="0"/>
              <a:t>5</a:t>
            </a:r>
            <a:r>
              <a:rPr lang="ja-JP" altLang="en-US" dirty="0"/>
              <a:t>月</a:t>
            </a:r>
            <a:r>
              <a:rPr lang="en-US" altLang="ja-JP" dirty="0"/>
              <a:t>11</a:t>
            </a:r>
            <a:r>
              <a:rPr lang="ja-JP" altLang="en-US" dirty="0" smtClean="0"/>
              <a:t>日</a:t>
            </a:r>
            <a:endParaRPr lang="en-US" altLang="ja-JP" dirty="0" smtClean="0"/>
          </a:p>
          <a:p>
            <a:pPr lvl="1"/>
            <a:r>
              <a:rPr lang="ja-JP" altLang="en-US" dirty="0"/>
              <a:t>世界</a:t>
            </a:r>
            <a:r>
              <a:rPr lang="ja-JP" altLang="en-US" dirty="0" smtClean="0"/>
              <a:t>チャンピオン</a:t>
            </a:r>
            <a:r>
              <a:rPr lang="en-US" altLang="ja-JP" dirty="0" smtClean="0"/>
              <a:t> </a:t>
            </a:r>
            <a:r>
              <a:rPr lang="ja-JP" altLang="en-US" dirty="0" smtClean="0"/>
              <a:t>ガルリ・カスパロフに勝利</a:t>
            </a:r>
            <a:endParaRPr lang="en-US" altLang="ja-JP" dirty="0"/>
          </a:p>
          <a:p>
            <a:r>
              <a:rPr lang="ja-JP" altLang="en-US" dirty="0" smtClean="0"/>
              <a:t>持ち駒ルールにより将棋はチェスより複雑</a:t>
            </a:r>
            <a:endParaRPr lang="en-US" altLang="ja-JP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53342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対局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3</a:t>
            </a:fld>
            <a:endParaRPr kumimoji="1" lang="ja-JP" altLang="en-US"/>
          </a:p>
        </p:txBody>
      </p:sp>
      <p:graphicFrame>
        <p:nvGraphicFramePr>
          <p:cNvPr id="8" name="コンテンツ プレースホルダー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592865"/>
              </p:ext>
            </p:extLst>
          </p:nvPr>
        </p:nvGraphicFramePr>
        <p:xfrm>
          <a:off x="457200" y="2178755"/>
          <a:ext cx="8229600" cy="249428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局</a:t>
                      </a:r>
                      <a:endParaRPr kumimoji="1" lang="en-US" altLang="ja-JP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プロ棋士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棋士レート</a:t>
                      </a:r>
                      <a:endParaRPr kumimoji="1" lang="en-US" altLang="ja-JP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順位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ソフト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コンピュータ将棋選手権順位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１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阿部光瑠四段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46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習甦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２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佐藤慎一四段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94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Ponanza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３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船江恒平五段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30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ツツカナ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４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塚田泰明九段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100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it-IT" altLang="ja-JP" dirty="0" smtClean="0"/>
                        <a:t>Puella α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５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三浦弘行八段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20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GPS</a:t>
                      </a:r>
                      <a:r>
                        <a:rPr kumimoji="1" lang="ja-JP" altLang="en-US" dirty="0" smtClean="0"/>
                        <a:t>将棋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966" y="4715368"/>
            <a:ext cx="2686001" cy="200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21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4673035"/>
            <a:ext cx="8229600" cy="1453128"/>
          </a:xfrm>
        </p:spPr>
        <p:txBody>
          <a:bodyPr/>
          <a:lstStyle/>
          <a:p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4</a:t>
            </a:r>
            <a:r>
              <a:rPr kumimoji="1" lang="ja-JP" altLang="en-US" dirty="0" smtClean="0"/>
              <a:t>極</a:t>
            </a:r>
            <a:r>
              <a:rPr lang="ja-JP" altLang="en-US" dirty="0"/>
              <a:t>は持</a:t>
            </a:r>
            <a:r>
              <a:rPr lang="ja-JP" altLang="en-US" dirty="0" smtClean="0"/>
              <a:t>将棋により引分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4</a:t>
            </a:fld>
            <a:endParaRPr kumimoji="1" lang="ja-JP" altLang="en-US"/>
          </a:p>
        </p:txBody>
      </p:sp>
      <p:graphicFrame>
        <p:nvGraphicFramePr>
          <p:cNvPr id="6" name="コンテンツ プレースホルダー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1515093"/>
              </p:ext>
            </p:extLst>
          </p:nvPr>
        </p:nvGraphicFramePr>
        <p:xfrm>
          <a:off x="457200" y="2178755"/>
          <a:ext cx="8229600" cy="249428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局</a:t>
                      </a:r>
                      <a:endParaRPr kumimoji="1" lang="en-US" altLang="ja-JP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プロ棋士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b="1" dirty="0" smtClean="0">
                          <a:solidFill>
                            <a:schemeClr val="tx1"/>
                          </a:solidFill>
                        </a:rPr>
                        <a:t>ソフト</a:t>
                      </a:r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en-US" altLang="ja-JP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kumimoji="1" lang="ja-JP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１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阿部光瑠四段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勝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習甦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敗</a:t>
                      </a:r>
                      <a:endParaRPr kumimoji="1" lang="ja-JP" altLang="en-US" dirty="0"/>
                    </a:p>
                  </a:txBody>
                  <a:tcPr>
                    <a:lnT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２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佐藤慎一四段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敗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Ponanza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勝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３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船江恒平五段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敗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ツツカナ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勝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４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0000FF"/>
                          </a:solidFill>
                        </a:rPr>
                        <a:t>塚田泰明九段</a:t>
                      </a:r>
                      <a:endParaRPr kumimoji="1" lang="ja-JP" altLang="en-US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0000FF"/>
                          </a:solidFill>
                        </a:rPr>
                        <a:t>引分</a:t>
                      </a:r>
                      <a:endParaRPr kumimoji="1" lang="ja-JP" altLang="en-US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it-IT" altLang="ja-JP" dirty="0" smtClean="0">
                          <a:solidFill>
                            <a:srgbClr val="0000FF"/>
                          </a:solidFill>
                        </a:rPr>
                        <a:t>Puella α</a:t>
                      </a:r>
                      <a:endParaRPr kumimoji="1" lang="ja-JP" altLang="en-US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0000FF"/>
                          </a:solidFill>
                        </a:rPr>
                        <a:t>引分</a:t>
                      </a:r>
                      <a:endParaRPr kumimoji="1" lang="ja-JP" altLang="en-US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５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三浦弘行八段</a:t>
                      </a:r>
                      <a:endParaRPr kumimoji="1" lang="ja-JP" altLang="en-US" dirty="0"/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敗</a:t>
                      </a:r>
                      <a:endParaRPr kumimoji="1" lang="ja-JP" altLang="en-US" dirty="0"/>
                    </a:p>
                  </a:txBody>
                  <a:tcPr>
                    <a:lnR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>
                          <a:solidFill>
                            <a:srgbClr val="FF0000"/>
                          </a:solidFill>
                        </a:rPr>
                        <a:t>GPS</a:t>
                      </a:r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将棋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>
                          <a:solidFill>
                            <a:srgbClr val="FF0000"/>
                          </a:solidFill>
                        </a:rPr>
                        <a:t>勝</a:t>
                      </a:r>
                      <a:endParaRPr kumimoji="1" lang="ja-JP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1650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まとめ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コンピュータソフトがプロ棋士に</a:t>
            </a:r>
            <a:r>
              <a:rPr kumimoji="1" lang="en-US" altLang="ja-JP" dirty="0" smtClean="0"/>
              <a:t>3-1-1</a:t>
            </a:r>
            <a:r>
              <a:rPr kumimoji="1" lang="ja-JP" altLang="en-US" dirty="0" smtClean="0"/>
              <a:t>で勝利</a:t>
            </a:r>
            <a:endParaRPr kumimoji="1" lang="en-US" altLang="ja-JP" dirty="0" smtClean="0"/>
          </a:p>
          <a:p>
            <a:r>
              <a:rPr lang="ja-JP" altLang="en-US" dirty="0"/>
              <a:t>コンピュータが初めて現役棋士に</a:t>
            </a:r>
            <a:r>
              <a:rPr lang="ja-JP" altLang="en-US" dirty="0" smtClean="0"/>
              <a:t>勝利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r>
              <a:rPr kumimoji="1" lang="ja-JP" altLang="en-US" dirty="0" smtClean="0"/>
              <a:t>コンピュータの実力は</a:t>
            </a:r>
            <a:r>
              <a:rPr kumimoji="1" lang="ja-JP" altLang="en-US" smtClean="0"/>
              <a:t>現役棋士級</a:t>
            </a:r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13/04/26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7FF55-59B5-0A42-9C5A-6A40D226FF02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3543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245</Words>
  <Application>Microsoft Macintosh PowerPoint</Application>
  <PresentationFormat>画面に合わせる (4:3)</PresentationFormat>
  <Paragraphs>94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ホワイト</vt:lpstr>
      <vt:lpstr>コンピュータvs.人間</vt:lpstr>
      <vt:lpstr>第２回電王戦</vt:lpstr>
      <vt:lpstr>コンピュータ将棋</vt:lpstr>
      <vt:lpstr>対局</vt:lpstr>
      <vt:lpstr>結果</vt:lpstr>
      <vt:lpstr>まとめ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林 雅隆</dc:creator>
  <cp:lastModifiedBy>林 雅隆</cp:lastModifiedBy>
  <cp:revision>23</cp:revision>
  <dcterms:created xsi:type="dcterms:W3CDTF">2013-04-25T05:00:53Z</dcterms:created>
  <dcterms:modified xsi:type="dcterms:W3CDTF">2013-04-26T06:54:34Z</dcterms:modified>
</cp:coreProperties>
</file>